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70" r:id="rId6"/>
    <p:sldId id="268" r:id="rId7"/>
    <p:sldId id="286" r:id="rId8"/>
    <p:sldId id="259" r:id="rId9"/>
    <p:sldId id="276" r:id="rId10"/>
    <p:sldId id="284" r:id="rId11"/>
    <p:sldId id="285" r:id="rId12"/>
    <p:sldId id="273" r:id="rId13"/>
    <p:sldId id="260" r:id="rId14"/>
    <p:sldId id="296" r:id="rId15"/>
    <p:sldId id="261" r:id="rId16"/>
    <p:sldId id="262" r:id="rId17"/>
    <p:sldId id="295" r:id="rId18"/>
    <p:sldId id="264" r:id="rId19"/>
    <p:sldId id="265" r:id="rId20"/>
    <p:sldId id="283" r:id="rId2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-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28C77B-883F-42BA-BC99-7C071536B1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4777F87-2FF2-48C5-BD05-572523D98E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A2E21B7-D915-4BEE-A3E1-408ECB88B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1688-9839-48CE-88D5-25690AF931FB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068E22E-DE15-497B-B21F-A20D30C3B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9448FAA-591B-4216-8FAE-7B2D1AEA7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A3811-C18C-4ECE-BC8A-AA28FE526B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253022-9866-4E94-B56E-0AD6274C7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63476E2-E129-42FD-A738-81750CB474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5B970D8-543B-4C68-B984-0261D4920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1688-9839-48CE-88D5-25690AF931FB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4FA71BA-5F7F-4B25-8E25-EE2AF5398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E21DDF3-E6AD-4681-83CC-5B9B52138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A3811-C18C-4ECE-BC8A-AA28FE526B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500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44754B9-BADE-44DE-903A-4D6697075A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16DAA2A-4A1C-46D1-A7DA-49A11A9BD7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5198A7-F2A9-4269-B1E6-F0E0BF2E2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1688-9839-48CE-88D5-25690AF931FB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294096-71B1-4325-85C7-BA8546334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AA6CC5F-DF04-4FA0-B6F7-960F83AA7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A3811-C18C-4ECE-BC8A-AA28FE526B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1431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435861-31E1-4770-9C2F-FC7A33CEC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787280B-36A9-4146-89AC-F88A1110F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97B5DCE-9386-446C-A519-3CB3B53C8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1688-9839-48CE-88D5-25690AF931FB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851096D-0D46-462C-87FF-77CAE94BC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4C3C835-58E1-43F3-9CB8-071D72F62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A3811-C18C-4ECE-BC8A-AA28FE526B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3736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928F2-834A-41CA-B686-E2A63FCA0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4DD3F8F-3C92-4A39-BB19-C4DD46703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1B15186-EB34-4D93-887D-D4C7FD98B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1688-9839-48CE-88D5-25690AF931FB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C11A18F-921B-45A4-B9D1-1D791D4AD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B3CEC37-3DE2-4CA3-95EC-EBF25639D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A3811-C18C-4ECE-BC8A-AA28FE526B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7281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44150E-C187-4FF1-8065-9B241D861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F4DF06E-0ECA-41BE-B5C7-79C2CA815C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B4B3D29-FBDC-4E1E-948C-E4B82AC9FB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7D392F0-98B5-4A01-A6A6-A379F8D59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1688-9839-48CE-88D5-25690AF931FB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925ECDF-25C7-4005-9457-55CABE58A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81A623D-7848-4CA5-AE6A-EB72E1922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A3811-C18C-4ECE-BC8A-AA28FE526B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6258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4D80F3-F46D-4111-85FE-89177C608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10188B4-654B-414B-87F5-BCC09BEBD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C644241-80B8-42EB-AF1F-0F35576792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83E1B31-9F12-49AA-9D22-F4B05343C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AC8FF9F-2B2F-4F7A-A08A-AE74DE894C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FA5CA03-C404-4D26-A956-E0C7F8595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1688-9839-48CE-88D5-25690AF931FB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777FB05-ACC0-4B20-AFFF-1063DFC30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55997EC-7498-402C-91E8-7A477C87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A3811-C18C-4ECE-BC8A-AA28FE526B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152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8561CF-71DC-40DA-A363-D478E6923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AA98468-DEA2-4201-9C38-B9B41F7E5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1688-9839-48CE-88D5-25690AF931FB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F18528B-CD30-48D7-B10B-75186E79B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D9F373D-40EB-443A-B0D6-044F9DF97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A3811-C18C-4ECE-BC8A-AA28FE526B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2758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EC3394C-B071-4C7C-AC8A-761EB81C4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1688-9839-48CE-88D5-25690AF931FB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B949D00-5237-49EA-ACB9-1E055D49C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E2E9EA8-41F1-44EB-AFDE-7141E863E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A3811-C18C-4ECE-BC8A-AA28FE526B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7480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013971-08B1-4F32-9C1A-050657443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F4CA8E5-7C14-462B-A242-A7463EA7F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BD8DCD3-CB76-450C-9360-AB474B761A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D92EDB8-2E9B-4183-A7E6-9038A516D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1688-9839-48CE-88D5-25690AF931FB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D388CA3-9B72-4885-839D-8FF99C4AF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94EFE05-92BD-4BD8-B0F6-E56C3A171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A3811-C18C-4ECE-BC8A-AA28FE526B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2999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AFF279-B571-4E54-8DE1-8D45AB465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A358343-241B-46BF-9431-FB0A5AA527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4702AC7-F438-4DA6-8F81-1D23835FA2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1AA654F-7C49-4732-9793-88229FB1A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1688-9839-48CE-88D5-25690AF931FB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5E531D8-0344-4930-90F7-95FDCCAB9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7AF786C-8339-4F5B-B1C4-D1B2476B6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A3811-C18C-4ECE-BC8A-AA28FE526B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4031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8C7E61D-5216-49FF-9027-8B10CBA68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8A11446-DDEE-4A0A-9CD0-4B1D93F23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AE08561-54A3-4C38-B6DB-462984F0CB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A1688-9839-48CE-88D5-25690AF931FB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D714337-FCA9-462B-B758-BBE35C5CEA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1122296-6F39-49BC-9FF2-77A9846BAF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A3811-C18C-4ECE-BC8A-AA28FE526B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7421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FxNsss43KoXbAmp89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80B4F3-9C6D-4428-A698-E9C3D62877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/>
          </a:bodyPr>
          <a:lstStyle/>
          <a:p>
            <a:pPr algn="l"/>
            <a:r>
              <a:rPr lang="pt-BR" sz="5000" b="1" dirty="0">
                <a:solidFill>
                  <a:schemeClr val="bg2">
                    <a:lumMod val="50000"/>
                  </a:schemeClr>
                </a:solidFill>
                <a:latin typeface="Cavolini" panose="020B0502040204020203" pitchFamily="66" charset="0"/>
                <a:cs typeface="Cavolini" panose="020B0502040204020203" pitchFamily="66" charset="0"/>
              </a:rPr>
              <a:t>PROJETO PROMOÇÃO DE SAÚDE 2021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FA1BBFE-3C8A-4837-8091-13D31BD65B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9582" y="5108702"/>
            <a:ext cx="5592417" cy="1147863"/>
          </a:xfrm>
        </p:spPr>
        <p:txBody>
          <a:bodyPr anchor="t">
            <a:noAutofit/>
          </a:bodyPr>
          <a:lstStyle/>
          <a:p>
            <a:pPr algn="l"/>
            <a:endParaRPr lang="pt-BR" sz="1050" dirty="0"/>
          </a:p>
          <a:p>
            <a:pPr algn="l"/>
            <a:r>
              <a:rPr lang="pt-BR" b="1" dirty="0">
                <a:solidFill>
                  <a:schemeClr val="bg2">
                    <a:lumMod val="50000"/>
                  </a:schemeClr>
                </a:solidFill>
                <a:latin typeface="Cavolini" panose="020B0502040204020203" pitchFamily="66" charset="0"/>
                <a:ea typeface="+mj-ea"/>
                <a:cs typeface="Cavolini" panose="020B0502040204020203" pitchFamily="66" charset="0"/>
              </a:rPr>
              <a:t>ESCOLA COMO LUGAR DE VIDA!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Imagem 4" descr="Desenho de uma árvore&#10;&#10;Descrição gerada automaticamente com confiança baixa">
            <a:extLst>
              <a:ext uri="{FF2B5EF4-FFF2-40B4-BE49-F238E27FC236}">
                <a16:creationId xmlns:a16="http://schemas.microsoft.com/office/drawing/2014/main" id="{FF7BC970-3EE2-4549-A69C-CE706851ECD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3647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2012523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4337479-5924-4A08-80C4-73DFF3C0C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dirty="0">
                <a:latin typeface="Cavolini" panose="020B0502040204020203" pitchFamily="66" charset="0"/>
                <a:cs typeface="Cavolini" panose="020B0502040204020203" pitchFamily="66" charset="0"/>
              </a:rPr>
              <a:t>       A concepção ampliada de saúde envolve ações transversais e multidisciplinares: </a:t>
            </a:r>
          </a:p>
          <a:p>
            <a:pPr lvl="3" algn="just">
              <a:lnSpc>
                <a:spcPct val="150000"/>
              </a:lnSpc>
              <a:spcBef>
                <a:spcPts val="0"/>
              </a:spcBef>
            </a:pPr>
            <a:r>
              <a:rPr lang="pt-BR" sz="3200" dirty="0">
                <a:latin typeface="Cavolini" panose="020B0502040204020203" pitchFamily="66" charset="0"/>
                <a:cs typeface="Cavolini" panose="020B0502040204020203" pitchFamily="66" charset="0"/>
              </a:rPr>
              <a:t>Cultura</a:t>
            </a:r>
          </a:p>
          <a:p>
            <a:pPr lvl="3" algn="just">
              <a:lnSpc>
                <a:spcPct val="150000"/>
              </a:lnSpc>
              <a:spcBef>
                <a:spcPts val="0"/>
              </a:spcBef>
            </a:pPr>
            <a:r>
              <a:rPr lang="pt-BR" sz="3200" dirty="0">
                <a:latin typeface="Cavolini" panose="020B0502040204020203" pitchFamily="66" charset="0"/>
                <a:cs typeface="Cavolini" panose="020B0502040204020203" pitchFamily="66" charset="0"/>
              </a:rPr>
              <a:t>Esporte</a:t>
            </a:r>
          </a:p>
          <a:p>
            <a:pPr lvl="3" algn="just">
              <a:lnSpc>
                <a:spcPct val="150000"/>
              </a:lnSpc>
              <a:spcBef>
                <a:spcPts val="0"/>
              </a:spcBef>
            </a:pPr>
            <a:r>
              <a:rPr lang="pt-BR" sz="3200" dirty="0">
                <a:latin typeface="Cavolini" panose="020B0502040204020203" pitchFamily="66" charset="0"/>
                <a:cs typeface="Cavolini" panose="020B0502040204020203" pitchFamily="66" charset="0"/>
              </a:rPr>
              <a:t>Ensino</a:t>
            </a:r>
          </a:p>
          <a:p>
            <a:pPr lvl="3" algn="just">
              <a:lnSpc>
                <a:spcPct val="150000"/>
              </a:lnSpc>
              <a:spcBef>
                <a:spcPts val="0"/>
              </a:spcBef>
            </a:pPr>
            <a:r>
              <a:rPr lang="pt-BR" sz="3200" dirty="0">
                <a:latin typeface="Cavolini" panose="020B0502040204020203" pitchFamily="66" charset="0"/>
                <a:cs typeface="Cavolini" panose="020B0502040204020203" pitchFamily="66" charset="0"/>
              </a:rPr>
              <a:t>Espaços de escuta e de acolhimento 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100" dirty="0">
              <a:latin typeface="Cavolini" panose="020B0502040204020203" pitchFamily="66" charset="0"/>
              <a:cs typeface="Cavolini" panose="020B050204020402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18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8655AE0-8E78-4AB6-A488-90B61CE93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8870"/>
            <a:ext cx="10515600" cy="581770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000" b="0" i="0" u="none" strike="noStrike" baseline="0" dirty="0">
                <a:latin typeface="Cavolini" panose="020B0502040204020203" pitchFamily="66" charset="0"/>
                <a:cs typeface="Cavolini" panose="020B0502040204020203" pitchFamily="66" charset="0"/>
              </a:rPr>
              <a:t>           </a:t>
            </a:r>
            <a:r>
              <a:rPr lang="pt-BR" i="0" u="none" strike="noStrike" baseline="0" dirty="0">
                <a:latin typeface="Cavolini" panose="020B0502040204020203" pitchFamily="66" charset="0"/>
                <a:cs typeface="Cavolini" panose="020B0502040204020203" pitchFamily="66" charset="0"/>
              </a:rPr>
              <a:t>Os fenômenos escolares </a:t>
            </a:r>
            <a:r>
              <a:rPr lang="pt-BR" dirty="0">
                <a:latin typeface="Cavolini" panose="020B0502040204020203" pitchFamily="66" charset="0"/>
                <a:cs typeface="Cavolini" panose="020B0502040204020203" pitchFamily="66" charset="0"/>
              </a:rPr>
              <a:t>em uma perspectiva de promoção de saúde são compreendidos de forma abrangente quanto às suas múltiplas dimensões. Por isso,  </a:t>
            </a:r>
            <a:r>
              <a:rPr lang="pt-BR" b="1" dirty="0">
                <a:latin typeface="Cavolini" panose="020B0502040204020203" pitchFamily="66" charset="0"/>
                <a:cs typeface="Cavolini" panose="020B0502040204020203" pitchFamily="66" charset="0"/>
              </a:rPr>
              <a:t>a visão que individualiza  o processo de aprendizado deve ser substituída por um questionamento da própria escola em seus diversos aspectos</a:t>
            </a:r>
            <a:r>
              <a:rPr lang="pt-BR" dirty="0">
                <a:latin typeface="Cavolini" panose="020B0502040204020203" pitchFamily="66" charset="0"/>
                <a:cs typeface="Cavolini" panose="020B0502040204020203" pitchFamily="66" charset="0"/>
              </a:rPr>
              <a:t> e</a:t>
            </a:r>
            <a:r>
              <a:rPr lang="pt-BR" i="0" u="none" strike="noStrike" baseline="0" dirty="0">
                <a:latin typeface="Cavolini" panose="020B0502040204020203" pitchFamily="66" charset="0"/>
                <a:cs typeface="Cavolini" panose="020B0502040204020203" pitchFamily="66" charset="0"/>
              </a:rPr>
              <a:t>– sobretudo no presente contexto de pandemia de Covid-19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dirty="0">
                <a:latin typeface="Cavolini" panose="020B0502040204020203" pitchFamily="66" charset="0"/>
                <a:cs typeface="Cavolini" panose="020B0502040204020203" pitchFamily="66" charset="0"/>
              </a:rPr>
              <a:t>          Desta forma, este Projeto apresentará ações envolvendo todos os segmentos da comunidade escolar nos aspectos </a:t>
            </a:r>
            <a:r>
              <a:rPr lang="pt-BR" dirty="0" err="1">
                <a:latin typeface="Cavolini" panose="020B0502040204020203" pitchFamily="66" charset="0"/>
                <a:cs typeface="Cavolini" panose="020B0502040204020203" pitchFamily="66" charset="0"/>
              </a:rPr>
              <a:t>bio-psico-sociais</a:t>
            </a:r>
            <a:r>
              <a:rPr lang="pt-BR" dirty="0">
                <a:latin typeface="Cavolini" panose="020B0502040204020203" pitchFamily="66" charset="0"/>
                <a:cs typeface="Cavolini" panose="020B0502040204020203" pitchFamily="66" charset="0"/>
              </a:rPr>
              <a:t>, apontados pela OMS.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3741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BDF38D-5306-41A5-BB55-09D44F45B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dirty="0">
                <a:latin typeface="Cavolini" panose="03000502040302020204" pitchFamily="66" charset="0"/>
                <a:cs typeface="Cavolini" panose="03000502040302020204" pitchFamily="66" charset="0"/>
              </a:rPr>
              <a:t>METODOLOGIA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436A6B3-F26A-4077-BACC-C622C77FB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93034"/>
            <a:ext cx="10515600" cy="19379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3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             </a:t>
            </a:r>
            <a:endParaRPr lang="pt-BR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endParaRPr lang="pt-BR" sz="4400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DE0E6DA0-4B71-4BFB-BBC2-88ED8ADEB860}"/>
              </a:ext>
            </a:extLst>
          </p:cNvPr>
          <p:cNvSpPr txBox="1"/>
          <p:nvPr/>
        </p:nvSpPr>
        <p:spPr>
          <a:xfrm>
            <a:off x="838200" y="2749594"/>
            <a:ext cx="10730948" cy="19200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    Apresentam-se ações para atingir os três principais segmentos da comunidade Liberato, alunos, pais e trabalhadores e algumas ações transversais, que envolvem todos os segmentos. </a:t>
            </a:r>
          </a:p>
        </p:txBody>
      </p:sp>
    </p:spTree>
    <p:extLst>
      <p:ext uri="{BB962C8B-B14F-4D97-AF65-F5344CB8AC3E}">
        <p14:creationId xmlns:p14="http://schemas.microsoft.com/office/powerpoint/2010/main" val="1382428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D01EA8-7E3F-4327-B44D-889E9548A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dirty="0">
                <a:latin typeface="Cavolini" panose="03000502040302020204" pitchFamily="66" charset="0"/>
                <a:cs typeface="Cavolini" panose="03000502040302020204" pitchFamily="66" charset="0"/>
              </a:rPr>
              <a:t>AÇÕES PARA OS ALUNOS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939EEE6-BFD8-48F7-AD62-FB5D8ADAA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4860" y="1491176"/>
            <a:ext cx="10622280" cy="515644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pt-BR" sz="3200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Projeto</a:t>
            </a:r>
            <a:r>
              <a:rPr lang="pt-BR" sz="3000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 de </a:t>
            </a:r>
            <a:r>
              <a:rPr lang="pt-BR" sz="3000" b="1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Apadrinhamento dos Primeiros Anos </a:t>
            </a:r>
            <a:r>
              <a:rPr lang="pt-BR" sz="3000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(DE)</a:t>
            </a:r>
          </a:p>
          <a:p>
            <a:pPr lvl="1">
              <a:lnSpc>
                <a:spcPct val="120000"/>
              </a:lnSpc>
            </a:pPr>
            <a:r>
              <a:rPr lang="pt-BR" sz="2600" u="sng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STATUS</a:t>
            </a:r>
            <a:r>
              <a:rPr lang="pt-BR" sz="2600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: Em andamento na Eletrônica</a:t>
            </a:r>
          </a:p>
          <a:p>
            <a:pPr marL="457200" lvl="1" indent="0">
              <a:buNone/>
            </a:pPr>
            <a:endParaRPr lang="pt-BR" sz="3000" dirty="0">
              <a:solidFill>
                <a:schemeClr val="bg2">
                  <a:lumMod val="10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>
              <a:lnSpc>
                <a:spcPct val="120000"/>
              </a:lnSpc>
            </a:pPr>
            <a:r>
              <a:rPr lang="pt-BR" sz="3000" b="1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Acolhimento coletivo </a:t>
            </a:r>
            <a:r>
              <a:rPr lang="pt-BR" sz="3000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para todas as turmas de </a:t>
            </a:r>
            <a:r>
              <a:rPr lang="pt-BR" sz="3000" b="1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primeiro ano</a:t>
            </a:r>
            <a:r>
              <a:rPr lang="pt-BR" sz="3000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(SP, CP e GEM68)</a:t>
            </a:r>
          </a:p>
          <a:p>
            <a:pPr lvl="1">
              <a:lnSpc>
                <a:spcPct val="120000"/>
              </a:lnSpc>
            </a:pPr>
            <a:r>
              <a:rPr lang="pt-BR" sz="2600" u="sng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STATUS</a:t>
            </a:r>
            <a:r>
              <a:rPr lang="pt-BR" sz="2600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: Em discussão com o CP</a:t>
            </a:r>
          </a:p>
          <a:p>
            <a:pPr marL="457200" lvl="1" indent="0">
              <a:buNone/>
            </a:pPr>
            <a:endParaRPr lang="pt-BR" sz="3000" dirty="0">
              <a:solidFill>
                <a:schemeClr val="bg2">
                  <a:lumMod val="10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>
              <a:lnSpc>
                <a:spcPct val="120000"/>
              </a:lnSpc>
            </a:pPr>
            <a:r>
              <a:rPr lang="pt-BR" sz="3000" b="1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Acolhimento aos quartos anos</a:t>
            </a:r>
            <a:r>
              <a:rPr lang="pt-BR" sz="3000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, visando o trabalho de preparação e elaboração da saída da escola em tempos de pandemia (SP, CP, DE, Coordenadores)</a:t>
            </a:r>
          </a:p>
          <a:p>
            <a:pPr lvl="1">
              <a:lnSpc>
                <a:spcPct val="120000"/>
              </a:lnSpc>
            </a:pPr>
            <a:r>
              <a:rPr lang="pt-BR" sz="2600" u="sng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STATUS</a:t>
            </a:r>
            <a:r>
              <a:rPr lang="pt-BR" sz="2600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: Em discussão com o CP</a:t>
            </a:r>
          </a:p>
          <a:p>
            <a:pPr marL="0" indent="0">
              <a:buNone/>
            </a:pPr>
            <a:endParaRPr lang="pt-BR" sz="3000" dirty="0">
              <a:solidFill>
                <a:schemeClr val="bg2">
                  <a:lumMod val="10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pt-BR" sz="3000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Acolhimento individual por demanda (CP e SP)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8854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D01EA8-7E3F-4327-B44D-889E9548A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dirty="0">
                <a:latin typeface="Cavolini" panose="03000502040302020204" pitchFamily="66" charset="0"/>
                <a:cs typeface="Cavolini" panose="03000502040302020204" pitchFamily="66" charset="0"/>
              </a:rPr>
              <a:t>AÇÕES PARA OS ALUNOS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939EEE6-BFD8-48F7-AD62-FB5D8ADAA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961" y="1495355"/>
            <a:ext cx="4538002" cy="486324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3000" dirty="0">
              <a:solidFill>
                <a:schemeClr val="bg2">
                  <a:lumMod val="10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just"/>
            <a:r>
              <a:rPr lang="pt-BR" sz="2200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Roda de conversa para todos os alunos (SP e GEM 68)</a:t>
            </a:r>
          </a:p>
          <a:p>
            <a:pPr algn="just"/>
            <a:endParaRPr lang="pt-BR" sz="3000" dirty="0">
              <a:solidFill>
                <a:schemeClr val="bg2">
                  <a:lumMod val="10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lvl="1" algn="just">
              <a:buFontTx/>
              <a:buChar char="-"/>
            </a:pPr>
            <a:r>
              <a:rPr lang="pt-BR" sz="2000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Trimensal </a:t>
            </a:r>
          </a:p>
          <a:p>
            <a:pPr lvl="1" algn="just">
              <a:buFontTx/>
              <a:buChar char="-"/>
            </a:pPr>
            <a:endParaRPr lang="pt-BR" sz="2000" dirty="0">
              <a:solidFill>
                <a:schemeClr val="bg2">
                  <a:lumMod val="10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lvl="1">
              <a:buFontTx/>
              <a:buChar char="-"/>
            </a:pPr>
            <a:r>
              <a:rPr lang="pt-BR" sz="2000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Aberto para participação de trabalhadores e pais</a:t>
            </a:r>
          </a:p>
          <a:p>
            <a:pPr lvl="1">
              <a:buFontTx/>
              <a:buChar char="-"/>
            </a:pPr>
            <a:endParaRPr lang="pt-BR" sz="2000" dirty="0">
              <a:solidFill>
                <a:schemeClr val="bg2">
                  <a:lumMod val="10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lvl="1">
              <a:buFontTx/>
              <a:buChar char="-"/>
            </a:pPr>
            <a:r>
              <a:rPr lang="pt-BR" sz="1800" u="sng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STATUS</a:t>
            </a:r>
            <a:r>
              <a:rPr lang="pt-BR" sz="1800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: Ocorreu o primeiro encontro (convite ao lado). O segundo está em preparação.</a:t>
            </a:r>
          </a:p>
          <a:p>
            <a:pPr lvl="1">
              <a:buFontTx/>
              <a:buChar char="-"/>
            </a:pPr>
            <a:endParaRPr lang="pt-BR" dirty="0">
              <a:solidFill>
                <a:schemeClr val="bg2">
                  <a:lumMod val="10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lvl="1">
              <a:buFontTx/>
              <a:buChar char="-"/>
            </a:pPr>
            <a:endParaRPr lang="pt-BR" dirty="0">
              <a:solidFill>
                <a:schemeClr val="bg2">
                  <a:lumMod val="10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457200" lvl="1" indent="0">
              <a:buNone/>
            </a:pPr>
            <a:endParaRPr lang="pt-BR" sz="3000" dirty="0">
              <a:solidFill>
                <a:schemeClr val="bg2">
                  <a:lumMod val="10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3FA3C0EF-9BA7-4E5F-A579-D31FDCBAED4E}"/>
              </a:ext>
            </a:extLst>
          </p:cNvPr>
          <p:cNvSpPr txBox="1"/>
          <p:nvPr/>
        </p:nvSpPr>
        <p:spPr>
          <a:xfrm>
            <a:off x="5120641" y="1968560"/>
            <a:ext cx="6629398" cy="452431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pt-BR" dirty="0"/>
              <a:t>📌 Atenção comunidade escolar Liberato, o Grêmio Estudantil Maio de 68 e o Serviço de Psicologia da Fundação convidam a toda comunidade escolar para esta quarta-feira (26/05) realizarmos um encontro via </a:t>
            </a:r>
            <a:r>
              <a:rPr lang="pt-BR" dirty="0" err="1"/>
              <a:t>meet</a:t>
            </a:r>
            <a:r>
              <a:rPr lang="pt-BR" dirty="0"/>
              <a:t> para falarmos sobre saúde mental. Nossa proposta com a roda de conversa é termos um papo aberto sobre o assunto, que muitas vezes acaba por ser um tabu entre a sociedade. 📌 Então, alunos, pais, professores e funcionários, esperaremos vocês lá para podermos fazer essa troca a melhor e mais construtiva o possível!</a:t>
            </a:r>
          </a:p>
          <a:p>
            <a:r>
              <a:rPr lang="pt-BR" dirty="0"/>
              <a:t>📌 Acesse com o </a:t>
            </a:r>
            <a:r>
              <a:rPr lang="pt-BR" dirty="0" err="1"/>
              <a:t>email</a:t>
            </a:r>
            <a:r>
              <a:rPr lang="pt-BR" dirty="0"/>
              <a:t> institucional e se caso for algum </a:t>
            </a:r>
            <a:r>
              <a:rPr lang="pt-BR" dirty="0" err="1"/>
              <a:t>famíliar</a:t>
            </a:r>
            <a:r>
              <a:rPr lang="pt-BR" dirty="0"/>
              <a:t> de aluno preencha o seguinte formulário: </a:t>
            </a:r>
            <a:r>
              <a:rPr lang="pt-BR" dirty="0">
                <a:hlinkClick r:id="rId2"/>
              </a:rPr>
              <a:t>https://forms.gle/FxNsss43KoXbAmp89</a:t>
            </a:r>
            <a:endParaRPr lang="pt-BR" dirty="0"/>
          </a:p>
          <a:p>
            <a:r>
              <a:rPr lang="pt-BR" dirty="0"/>
              <a:t>🗓️ Quando? quarta (26/05)</a:t>
            </a:r>
          </a:p>
          <a:p>
            <a:r>
              <a:rPr lang="pt-BR" dirty="0"/>
              <a:t>🕑 Que horas? 18h</a:t>
            </a:r>
          </a:p>
          <a:p>
            <a:r>
              <a:rPr lang="pt-BR" dirty="0"/>
              <a:t>📍 Onde? No link do </a:t>
            </a:r>
            <a:r>
              <a:rPr lang="pt-BR" dirty="0" err="1"/>
              <a:t>meet</a:t>
            </a:r>
            <a:r>
              <a:rPr lang="pt-BR" dirty="0"/>
              <a:t> https://meet.google.com/vdy-onpt-aon 📩 Quem está convidado? Toda a comunidade escolar!</a:t>
            </a:r>
          </a:p>
        </p:txBody>
      </p:sp>
    </p:spTree>
    <p:extLst>
      <p:ext uri="{BB962C8B-B14F-4D97-AF65-F5344CB8AC3E}">
        <p14:creationId xmlns:p14="http://schemas.microsoft.com/office/powerpoint/2010/main" val="8382379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D01EA8-7E3F-4327-B44D-889E9548A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>
                <a:latin typeface="Cavolini" panose="03000502040302020204" pitchFamily="66" charset="0"/>
                <a:cs typeface="Cavolini" panose="03000502040302020204" pitchFamily="66" charset="0"/>
              </a:rPr>
              <a:t>AÇÕES PARA PAIS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939EEE6-BFD8-48F7-AD62-FB5D8ADAA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907346"/>
            <a:ext cx="5649686" cy="426837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300" dirty="0">
              <a:solidFill>
                <a:schemeClr val="bg2">
                  <a:lumMod val="10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just"/>
            <a:r>
              <a:rPr lang="pt-BR" sz="2300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Live sobre “</a:t>
            </a:r>
            <a:r>
              <a:rPr lang="pt-BR" sz="2300" dirty="0" err="1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Aprendizagenm</a:t>
            </a:r>
            <a:r>
              <a:rPr lang="pt-BR" sz="2300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em tempos de travessia de uma pandemia”</a:t>
            </a:r>
          </a:p>
          <a:p>
            <a:pPr marL="0" indent="0" algn="just">
              <a:buNone/>
            </a:pPr>
            <a:endParaRPr lang="pt-BR" sz="2300" dirty="0">
              <a:solidFill>
                <a:schemeClr val="bg2">
                  <a:lumMod val="10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lvl="1" algn="just"/>
            <a:r>
              <a:rPr lang="pt-BR" sz="2000" u="sng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STATUS</a:t>
            </a:r>
            <a:r>
              <a:rPr lang="pt-BR" sz="2000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: Ocorreu em 22/6 (convite ao lado)</a:t>
            </a:r>
            <a:endParaRPr lang="pt-BR" sz="1900" dirty="0">
              <a:solidFill>
                <a:schemeClr val="bg2">
                  <a:lumMod val="10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just"/>
            <a:endParaRPr lang="pt-BR" sz="2300" dirty="0">
              <a:solidFill>
                <a:schemeClr val="bg2">
                  <a:lumMod val="10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just"/>
            <a:r>
              <a:rPr lang="pt-BR" sz="2300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Acolhimento de acordo com a demanda (CP e SP)</a:t>
            </a:r>
            <a:endParaRPr lang="pt-BR" dirty="0"/>
          </a:p>
          <a:p>
            <a:pPr lvl="1" algn="just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5" name="Imagem 4" descr="Interface gráfica do usuário, Texto&#10;&#10;Descrição gerada automaticamente com confiança média">
            <a:extLst>
              <a:ext uri="{FF2B5EF4-FFF2-40B4-BE49-F238E27FC236}">
                <a16:creationId xmlns:a16="http://schemas.microsoft.com/office/drawing/2014/main" id="{106CF015-49A0-4134-B9FD-DB6953AD34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7343" y="1799772"/>
            <a:ext cx="4268372" cy="4268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6143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D01EA8-7E3F-4327-B44D-889E9548A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2420"/>
            <a:ext cx="10515600" cy="1325563"/>
          </a:xfrm>
        </p:spPr>
        <p:txBody>
          <a:bodyPr/>
          <a:lstStyle/>
          <a:p>
            <a:pPr algn="ctr"/>
            <a:r>
              <a:rPr lang="pt-BR" b="1" dirty="0">
                <a:latin typeface="Cavolini" panose="03000502040302020204" pitchFamily="66" charset="0"/>
                <a:cs typeface="Cavolini" panose="03000502040302020204" pitchFamily="66" charset="0"/>
              </a:rPr>
              <a:t>AÇÕES PARA OS TRABALHADORES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939EEE6-BFD8-48F7-AD62-FB5D8ADAA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983"/>
            <a:ext cx="10515600" cy="49312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r>
              <a:rPr lang="pt-BR" sz="2500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Live sobre educação: Ação transversal</a:t>
            </a:r>
          </a:p>
          <a:p>
            <a:endParaRPr lang="pt-BR" sz="2500" dirty="0">
              <a:solidFill>
                <a:schemeClr val="bg2">
                  <a:lumMod val="10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pt-BR" sz="2500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Acolhimento coletivo online</a:t>
            </a:r>
          </a:p>
          <a:p>
            <a:pPr marL="0" indent="0">
              <a:buNone/>
            </a:pPr>
            <a:r>
              <a:rPr lang="pt-BR" sz="2500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  </a:t>
            </a:r>
          </a:p>
          <a:p>
            <a:r>
              <a:rPr lang="pt-BR" sz="2500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Acolhimento individual por demanda (SP)</a:t>
            </a:r>
          </a:p>
          <a:p>
            <a:pPr marL="0" indent="0">
              <a:buNone/>
            </a:pPr>
            <a:endParaRPr lang="pt-BR" sz="2500" dirty="0">
              <a:solidFill>
                <a:schemeClr val="bg2">
                  <a:lumMod val="10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pt-BR" sz="2500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Assessoria à DRH (SP)</a:t>
            </a:r>
          </a:p>
          <a:p>
            <a:pPr marL="457200" lvl="1" indent="0">
              <a:buNone/>
            </a:pPr>
            <a:endParaRPr lang="pt-BR" sz="2500" dirty="0">
              <a:solidFill>
                <a:schemeClr val="bg2">
                  <a:lumMod val="10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457200" lvl="1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12207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75B68A-C388-467F-939C-22D759094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dirty="0">
                <a:latin typeface="Cavolini" panose="03000502040302020204" pitchFamily="66" charset="0"/>
                <a:cs typeface="Cavolini" panose="03000502040302020204" pitchFamily="66" charset="0"/>
              </a:rPr>
              <a:t>AÇÕES TRANSVERSAIS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90EB1E8-75D4-4036-81F6-BFDB05CAF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505" y="1448973"/>
            <a:ext cx="11240086" cy="5043902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pt-BR" sz="2400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As ações culturais e esportivas  desenvolvidas a partir do Núcleo; a Gincana Liberato, os diversos coletivos organizados pelos alunos e por algumas disciplinas, são consideradas no âmbito do Projeto como promotoras de saúde;</a:t>
            </a:r>
          </a:p>
          <a:p>
            <a:pPr>
              <a:lnSpc>
                <a:spcPct val="110000"/>
              </a:lnSpc>
            </a:pPr>
            <a:r>
              <a:rPr lang="pt-BR" sz="2400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Reuniões entre os trios de coordenação dos cursos e o Serviço de Psicologia para escuta das demandas do curso, discussão de situações em acompanhamento e elaboração de ações em conjunto;</a:t>
            </a:r>
          </a:p>
          <a:p>
            <a:pPr lvl="1">
              <a:lnSpc>
                <a:spcPct val="110000"/>
              </a:lnSpc>
            </a:pPr>
            <a:r>
              <a:rPr lang="pt-BR" sz="2000" u="sng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STATUS</a:t>
            </a:r>
            <a:r>
              <a:rPr lang="pt-BR" sz="2000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: Estão ocorrendo regularmente.</a:t>
            </a:r>
            <a:endParaRPr lang="pt-BR" sz="2100" dirty="0">
              <a:solidFill>
                <a:schemeClr val="bg2">
                  <a:lumMod val="10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>
              <a:lnSpc>
                <a:spcPct val="110000"/>
              </a:lnSpc>
            </a:pPr>
            <a:r>
              <a:rPr lang="pt-BR" sz="2400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Live sobre educação: Como entender o processo ensino-aprendizagem em tempos de ensino remoto durante a quarentena? </a:t>
            </a:r>
          </a:p>
          <a:p>
            <a:pPr lvl="1">
              <a:lnSpc>
                <a:spcPct val="110000"/>
              </a:lnSpc>
            </a:pPr>
            <a:r>
              <a:rPr lang="pt-BR" sz="2000" u="sng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STATUS</a:t>
            </a:r>
            <a:r>
              <a:rPr lang="pt-BR" sz="2000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: Em discussão no Eixo Educação.</a:t>
            </a:r>
            <a:endParaRPr lang="pt-BR" sz="2400" dirty="0">
              <a:solidFill>
                <a:schemeClr val="bg2">
                  <a:lumMod val="10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0122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D01EA8-7E3F-4327-B44D-889E9548A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218" y="766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pt-BR" dirty="0"/>
            </a:br>
            <a:br>
              <a:rPr lang="pt-BR" dirty="0"/>
            </a:br>
            <a:r>
              <a:rPr lang="pt-BR" sz="4900" b="1" dirty="0">
                <a:latin typeface="Cavolini" panose="03000502040302020204" pitchFamily="66" charset="0"/>
                <a:cs typeface="Cavolini" panose="03000502040302020204" pitchFamily="66" charset="0"/>
              </a:rPr>
              <a:t>RECURSOS</a:t>
            </a:r>
            <a:br>
              <a:rPr lang="pt-BR" dirty="0"/>
            </a:b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939EEE6-BFD8-48F7-AD62-FB5D8ADAA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6922"/>
            <a:ext cx="10515600" cy="5302317"/>
          </a:xfrm>
        </p:spPr>
        <p:txBody>
          <a:bodyPr>
            <a:normAutofit/>
          </a:bodyPr>
          <a:lstStyle/>
          <a:p>
            <a:endParaRPr lang="pt-BR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Recursos financeiros para pagamento dos profissionais contratados para as </a:t>
            </a:r>
            <a:r>
              <a:rPr lang="pt-BR" i="1" dirty="0" err="1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lives</a:t>
            </a:r>
            <a:r>
              <a:rPr lang="pt-BR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, duas para os pais e outra para os professores. Os valores serão combinados de acordo com as possibilidades da instituição.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Os demais recursos são de uso corrente do teletrabalho, sem necessidade de aporte financeiro.</a:t>
            </a:r>
          </a:p>
          <a:p>
            <a:pPr marL="457200" lvl="1" indent="0">
              <a:buNone/>
            </a:pPr>
            <a:endParaRPr lang="pt-BR" sz="2800" dirty="0"/>
          </a:p>
          <a:p>
            <a:pPr marL="457200" lvl="1" indent="0">
              <a:buNone/>
            </a:pPr>
            <a:endParaRPr lang="pt-BR" sz="2800" dirty="0"/>
          </a:p>
          <a:p>
            <a:pPr marL="0" indent="0">
              <a:buNone/>
            </a:pPr>
            <a:endParaRPr lang="pt-BR" dirty="0"/>
          </a:p>
          <a:p>
            <a:pPr lvl="1"/>
            <a:endParaRPr lang="pt-BR" sz="2800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03852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D01EA8-7E3F-4327-B44D-889E9548A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dirty="0">
                <a:latin typeface="Cavolini" panose="03000502040302020204" pitchFamily="66" charset="0"/>
                <a:cs typeface="Cavolini" panose="03000502040302020204" pitchFamily="66" charset="0"/>
              </a:rPr>
              <a:t>CRONOGRAMA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939EEE6-BFD8-48F7-AD62-FB5D8ADAA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427" y="1147349"/>
            <a:ext cx="10515600" cy="4961903"/>
          </a:xfrm>
        </p:spPr>
        <p:txBody>
          <a:bodyPr>
            <a:normAutofit fontScale="25000" lnSpcReduction="20000"/>
          </a:bodyPr>
          <a:lstStyle/>
          <a:p>
            <a:endParaRPr lang="pt-BR" sz="5000" dirty="0"/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8400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Março e abril – meses de planejamento e organização das ações envolvendo a comissão executiva e as entidades parceiras do Projeto;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pt-BR" sz="8400" dirty="0">
              <a:solidFill>
                <a:schemeClr val="bg2">
                  <a:lumMod val="10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8400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 partir de maio prevê-se a implementação das ações considerando a necessidade de adequação das agendas dos palestrantes convidados e da dinâmica do calendário letivo;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pt-BR" sz="8400" dirty="0">
              <a:solidFill>
                <a:schemeClr val="bg2">
                  <a:lumMod val="10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8400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No mês de julho, está proposta uma avaliação do Projeto levando em conta a situação da pandemia e as perspectivas de retomada do ensino presencial.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pt-BR" sz="8400" dirty="0">
              <a:solidFill>
                <a:schemeClr val="bg2">
                  <a:lumMod val="10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pt-BR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5000" dirty="0"/>
          </a:p>
          <a:p>
            <a:endParaRPr lang="pt-BR" sz="5000" dirty="0"/>
          </a:p>
          <a:p>
            <a:pPr marL="0" indent="0">
              <a:buNone/>
            </a:pPr>
            <a:endParaRPr lang="pt-BR" sz="5000" dirty="0"/>
          </a:p>
          <a:p>
            <a:endParaRPr lang="pt-BR" sz="5000" dirty="0"/>
          </a:p>
          <a:p>
            <a:endParaRPr lang="pt-BR" sz="5000" dirty="0"/>
          </a:p>
          <a:p>
            <a:endParaRPr lang="pt-BR" sz="5000" dirty="0"/>
          </a:p>
          <a:p>
            <a:pPr marL="457200" lvl="1" indent="0">
              <a:buNone/>
            </a:pPr>
            <a:endParaRPr lang="pt-BR" sz="2500" dirty="0"/>
          </a:p>
          <a:p>
            <a:pPr marL="457200" lvl="1" indent="0">
              <a:buNone/>
            </a:pPr>
            <a:endParaRPr lang="pt-BR" sz="2500" dirty="0"/>
          </a:p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05444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48CB31-3D27-4112-B7F1-BF466D47E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latin typeface="Cavolini" panose="03000502040302020204" pitchFamily="66" charset="0"/>
                <a:cs typeface="Cavolini" panose="03000502040302020204" pitchFamily="66" charset="0"/>
              </a:rPr>
              <a:t>PARCERIAS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E6A2406-AF3F-46CB-9FE3-F99706013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7935" y="1785868"/>
            <a:ext cx="8796130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 </a:t>
            </a:r>
            <a:r>
              <a:rPr lang="pt-BR" b="1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COMISSÃO EXECUTIVA</a:t>
            </a:r>
          </a:p>
          <a:p>
            <a:r>
              <a:rPr lang="pt-BR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DE</a:t>
            </a:r>
          </a:p>
          <a:p>
            <a:r>
              <a:rPr lang="pt-BR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DRH</a:t>
            </a:r>
          </a:p>
          <a:p>
            <a:r>
              <a:rPr lang="pt-BR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CP</a:t>
            </a:r>
          </a:p>
          <a:p>
            <a:r>
              <a:rPr lang="pt-BR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SERVIÇO DE PSICOLOGIA (SP)</a:t>
            </a:r>
          </a:p>
          <a:p>
            <a:r>
              <a:rPr lang="pt-BR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SAE</a:t>
            </a:r>
          </a:p>
          <a:p>
            <a:pPr marL="0" indent="0">
              <a:buNone/>
            </a:pPr>
            <a:endParaRPr lang="pt-BR" dirty="0">
              <a:solidFill>
                <a:schemeClr val="bg2">
                  <a:lumMod val="10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0" indent="0">
              <a:buNone/>
            </a:pPr>
            <a:r>
              <a:rPr lang="pt-BR" b="1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 APOIO</a:t>
            </a:r>
          </a:p>
          <a:p>
            <a:r>
              <a:rPr lang="pt-BR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AD</a:t>
            </a:r>
          </a:p>
          <a:p>
            <a:r>
              <a:rPr lang="pt-BR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Comissão de Funcionários</a:t>
            </a:r>
          </a:p>
          <a:p>
            <a:r>
              <a:rPr lang="pt-BR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GEM 68</a:t>
            </a:r>
          </a:p>
          <a:p>
            <a:r>
              <a:rPr lang="pt-BR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APM</a:t>
            </a:r>
          </a:p>
          <a:p>
            <a:r>
              <a:rPr lang="pt-BR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*  </a:t>
            </a:r>
            <a:r>
              <a:rPr lang="pt-BR" dirty="0" err="1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Propoe-se</a:t>
            </a:r>
            <a:r>
              <a:rPr lang="pt-BR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o apoio das entidades da comunidade escolar para a realização do projeto, incluindo algumas ações conjuntas.</a:t>
            </a:r>
          </a:p>
          <a:p>
            <a:endParaRPr lang="pt-BR" dirty="0">
              <a:solidFill>
                <a:schemeClr val="bg2">
                  <a:lumMod val="10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6614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2867126-04D4-4FE9-8C3D-A36AD4029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r>
              <a:rPr lang="pt-BR" sz="2000" b="0" i="0" dirty="0">
                <a:solidFill>
                  <a:srgbClr val="000000"/>
                </a:solidFill>
                <a:effectLst/>
                <a:latin typeface="Cavolini" panose="020B0502040204020203" pitchFamily="66" charset="0"/>
                <a:cs typeface="Cavolini" panose="020B0502040204020203" pitchFamily="66" charset="0"/>
              </a:rPr>
              <a:t>Almeida-Filho N. O que é saúde. Rio de Janeiro: Fiocruz; 2011. 16{0 p.         [ </a:t>
            </a:r>
            <a:r>
              <a:rPr lang="pt-BR" sz="2000" b="0" i="0" dirty="0">
                <a:effectLst/>
                <a:latin typeface="Cavolini" panose="020B0502040204020203" pitchFamily="66" charset="0"/>
                <a:cs typeface="Cavolini" panose="020B0502040204020203" pitchFamily="66" charset="0"/>
              </a:rPr>
              <a:t>Links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Cavolini" panose="020B0502040204020203" pitchFamily="66" charset="0"/>
                <a:cs typeface="Cavolini" panose="020B0502040204020203" pitchFamily="66" charset="0"/>
              </a:rPr>
              <a:t> ]</a:t>
            </a:r>
          </a:p>
          <a:p>
            <a:pPr marL="457200" indent="-457200" algn="just">
              <a:buAutoNum type="arabicPeriod"/>
            </a:pPr>
            <a:endParaRPr lang="pt-BR" sz="2000" dirty="0">
              <a:solidFill>
                <a:srgbClr val="000000"/>
              </a:solidFill>
              <a:latin typeface="Cavolini" panose="020B0502040204020203" pitchFamily="66" charset="0"/>
              <a:cs typeface="Cavolini" panose="020B0502040204020203" pitchFamily="66" charset="0"/>
            </a:endParaRPr>
          </a:p>
          <a:p>
            <a:pPr marL="457200" indent="-457200" algn="just">
              <a:buAutoNum type="arabicPeriod"/>
            </a:pPr>
            <a:endParaRPr lang="pt-BR" sz="2000" b="0" i="0" dirty="0">
              <a:solidFill>
                <a:srgbClr val="000000"/>
              </a:solidFill>
              <a:effectLst/>
              <a:latin typeface="Cavolini" panose="020B0502040204020203" pitchFamily="66" charset="0"/>
              <a:cs typeface="Cavolini" panose="020B0502040204020203" pitchFamily="66" charset="0"/>
            </a:endParaRPr>
          </a:p>
          <a:p>
            <a:pPr marL="514350" indent="-514350" algn="just">
              <a:buAutoNum type="arabicPeriod"/>
            </a:pPr>
            <a:r>
              <a:rPr lang="pt-BR" sz="2000" b="0" i="0" dirty="0">
                <a:solidFill>
                  <a:srgbClr val="000000"/>
                </a:solidFill>
                <a:effectLst/>
                <a:latin typeface="Cavolini" panose="020B0502040204020203" pitchFamily="66" charset="0"/>
                <a:cs typeface="Cavolini" panose="020B0502040204020203" pitchFamily="66" charset="0"/>
              </a:rPr>
              <a:t>Amarante P. Saúde Mental e Atenção Psicossocial. 4ª ed. Rio de Janeiro: Fiocruz; 2013. 120 p.         [ </a:t>
            </a:r>
            <a:r>
              <a:rPr lang="pt-BR" sz="2000" b="0" i="0" dirty="0">
                <a:effectLst/>
                <a:latin typeface="Cavolini" panose="020B0502040204020203" pitchFamily="66" charset="0"/>
                <a:cs typeface="Cavolini" panose="020B0502040204020203" pitchFamily="66" charset="0"/>
              </a:rPr>
              <a:t>Links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Cavolini" panose="020B0502040204020203" pitchFamily="66" charset="0"/>
                <a:cs typeface="Cavolini" panose="020B0502040204020203" pitchFamily="66" charset="0"/>
              </a:rPr>
              <a:t> ]</a:t>
            </a:r>
            <a:endParaRPr lang="pt-BR" sz="2000" dirty="0">
              <a:latin typeface="Cavolini" panose="020B0502040204020203" pitchFamily="66" charset="0"/>
              <a:cs typeface="Cavolini" panose="020B0502040204020203" pitchFamily="66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311DF91E-9964-462E-8B5A-A91BC91833EF}"/>
              </a:ext>
            </a:extLst>
          </p:cNvPr>
          <p:cNvSpPr txBox="1"/>
          <p:nvPr/>
        </p:nvSpPr>
        <p:spPr>
          <a:xfrm>
            <a:off x="4187687" y="849002"/>
            <a:ext cx="60960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4400" b="1" dirty="0">
                <a:latin typeface="Cavolini" panose="03000502040302020204" pitchFamily="66" charset="0"/>
                <a:ea typeface="+mj-ea"/>
                <a:cs typeface="Cavolini" panose="03000502040302020204" pitchFamily="66" charset="0"/>
              </a:rPr>
              <a:t>REFERÊNCIAS</a:t>
            </a:r>
          </a:p>
        </p:txBody>
      </p:sp>
    </p:spTree>
    <p:extLst>
      <p:ext uri="{BB962C8B-B14F-4D97-AF65-F5344CB8AC3E}">
        <p14:creationId xmlns:p14="http://schemas.microsoft.com/office/powerpoint/2010/main" val="110780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143222-FA9E-4300-B271-790B64A3F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dirty="0">
                <a:latin typeface="Cavolini" panose="03000502040302020204" pitchFamily="66" charset="0"/>
                <a:cs typeface="Cavolini" panose="03000502040302020204" pitchFamily="66" charset="0"/>
              </a:rPr>
              <a:t>APRESENTAÇÃO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0B47CB82-E7A5-4182-B713-58AC45BC0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7417"/>
            <a:ext cx="10515600" cy="2998166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lnSpc>
                <a:spcPct val="170000"/>
              </a:lnSpc>
              <a:buNone/>
            </a:pPr>
            <a:r>
              <a:rPr lang="pt-BR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    </a:t>
            </a:r>
            <a:r>
              <a:rPr lang="pt-BR" sz="4400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Este</a:t>
            </a:r>
            <a:r>
              <a:rPr lang="pt-BR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4400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projeto visa sistematizar ações de Promoção de Saúde para oferecer cuidado em Saúde Mental aos alunos, pais e trabalhadores da Fundação Liberato em tempos de Pandemia do Covid-19 </a:t>
            </a:r>
            <a:r>
              <a:rPr lang="pt-BR" sz="2400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. </a:t>
            </a:r>
          </a:p>
          <a:p>
            <a:pPr algn="ctr">
              <a:lnSpc>
                <a:spcPct val="170000"/>
              </a:lnSpc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8101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E4FADA-0799-49B1-A010-6B39CD044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2858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latin typeface="Cavolini" panose="03000502040302020204" pitchFamily="66" charset="0"/>
                <a:cs typeface="Cavolini" panose="03000502040302020204" pitchFamily="66" charset="0"/>
              </a:rPr>
              <a:t>JUSTIFICATIVA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2B16A68-971E-4B41-ABC3-75832F8CC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17984"/>
            <a:ext cx="11049000" cy="443450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000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         </a:t>
            </a:r>
            <a:r>
              <a:rPr lang="pt-BR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Com a permanência agravada da pandemia e dos seus efeitos sobre a Saúde Mental, faz-se necessário dar continuidade, em 2021, as propostas de ação na direção da Promoção da Saúde.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800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      A perspectiva de continuidade da educação remota desenha um </a:t>
            </a:r>
            <a:r>
              <a:rPr lang="pt-BR" sz="2800" b="1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cenário de incertezas </a:t>
            </a:r>
            <a:r>
              <a:rPr lang="pt-BR" sz="2800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que torna fundamental as ações do Projeto com graduações.</a:t>
            </a:r>
            <a:endParaRPr lang="pt-BR" dirty="0">
              <a:solidFill>
                <a:schemeClr val="bg2">
                  <a:lumMod val="10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370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2493F74-9FF9-4086-9D35-F0F1E395B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678" y="583096"/>
            <a:ext cx="10515600" cy="627490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3000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       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3000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          </a:t>
            </a:r>
            <a:r>
              <a:rPr lang="pt-BR" sz="3000" b="1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Graduações</a:t>
            </a:r>
            <a:r>
              <a:rPr lang="pt-BR" sz="3000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que envolvem ações para um tempo de educação remota e distanciamento social; </a:t>
            </a:r>
            <a:r>
              <a:rPr lang="pt-BR" sz="3000" b="1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ações de transição </a:t>
            </a:r>
            <a:r>
              <a:rPr lang="pt-BR" sz="3000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para um período híbrido do ensino e, em especial, para o retorno a um lugar que não se sabe como será,  pois os efeitos do que foi vivido  deixarão marcas indeléveis na humanidade.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426286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2B56332-C51D-46BF-914A-D3A1D7AAE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1234"/>
            <a:ext cx="10515600" cy="4200939"/>
          </a:xfrm>
        </p:spPr>
        <p:txBody>
          <a:bodyPr>
            <a:normAutofit/>
          </a:bodyPr>
          <a:lstStyle/>
          <a:p>
            <a:endParaRPr lang="pt-BR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pt-BR" sz="2200" dirty="0">
              <a:solidFill>
                <a:schemeClr val="bg2">
                  <a:lumMod val="10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             A escola deve considerar que é nesse </a:t>
            </a:r>
            <a:r>
              <a:rPr lang="pt-BR" b="1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cenário de incertezas, medos e sofrimentos </a:t>
            </a:r>
            <a:r>
              <a:rPr lang="pt-BR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que os/as estudantes e os trabalhadores estão realizando as atividades escolares. 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3500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2B56332-C51D-46BF-914A-D3A1D7AAE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3339"/>
            <a:ext cx="10515600" cy="5633624"/>
          </a:xfrm>
        </p:spPr>
        <p:txBody>
          <a:bodyPr>
            <a:normAutofit/>
          </a:bodyPr>
          <a:lstStyle/>
          <a:p>
            <a:endParaRPr lang="pt-BR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pt-BR" sz="2200" dirty="0">
              <a:solidFill>
                <a:schemeClr val="bg2">
                  <a:lumMod val="10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          O Projeto de Promoção de Saúde contribui para que a escola possa oferecer </a:t>
            </a:r>
            <a:r>
              <a:rPr lang="pt-BR" b="1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recursos de significação e construção de laços e ser espaço de reflexão sobre a vida</a:t>
            </a:r>
            <a:r>
              <a:rPr lang="pt-BR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que nos ajudem a fazer a travessia deste momento de inseguranças e precariedade social vivido em âmbito mundial devido à pandeia do Covid-19.</a:t>
            </a:r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2574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BDF38D-5306-41A5-BB55-09D44F45B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dirty="0">
                <a:latin typeface="Cavolini" panose="03000502040302020204" pitchFamily="66" charset="0"/>
                <a:cs typeface="Cavolini" panose="03000502040302020204" pitchFamily="66" charset="0"/>
              </a:rPr>
              <a:t>FUNDAMENTAÇÃO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436A6B3-F26A-4077-BACC-C622C77FB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93034"/>
            <a:ext cx="10515600" cy="19379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3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             </a:t>
            </a:r>
            <a:endParaRPr lang="pt-BR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endParaRPr lang="pt-BR" sz="44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B06451A-E6DE-45BA-8508-7407026F49F6}"/>
              </a:ext>
            </a:extLst>
          </p:cNvPr>
          <p:cNvSpPr txBox="1"/>
          <p:nvPr/>
        </p:nvSpPr>
        <p:spPr>
          <a:xfrm>
            <a:off x="516834" y="1948070"/>
            <a:ext cx="11158331" cy="3907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800" b="0" i="0" dirty="0">
                <a:solidFill>
                  <a:srgbClr val="000000"/>
                </a:solidFill>
                <a:effectLst/>
                <a:latin typeface="Cavolini" panose="020B0502040204020203" pitchFamily="66" charset="0"/>
                <a:cs typeface="Cavolini" panose="020B0502040204020203" pitchFamily="66" charset="0"/>
              </a:rPr>
              <a:t>           De acordo com a Organização Mundial de Saúde (OMS), </a:t>
            </a:r>
            <a:r>
              <a:rPr lang="pt-BR" sz="2800" b="1" i="0" dirty="0">
                <a:solidFill>
                  <a:srgbClr val="000000"/>
                </a:solidFill>
                <a:effectLst/>
                <a:latin typeface="Cavolini" panose="020B0502040204020203" pitchFamily="66" charset="0"/>
                <a:cs typeface="Cavolini" panose="020B0502040204020203" pitchFamily="66" charset="0"/>
              </a:rPr>
              <a:t>"A saúde é um estado de completo bem-estar físico, mental e social, e não consiste apenas na ausência de doença ou de enfermidade"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volini" panose="020B0502040204020203" pitchFamily="66" charset="0"/>
                <a:cs typeface="Cavolini" panose="020B0502040204020203" pitchFamily="66" charset="0"/>
              </a:rPr>
              <a:t>. Essa definição, de 1946, expandiu a noção incluindo aspectos físicos, mentais e sociais.</a:t>
            </a:r>
          </a:p>
        </p:txBody>
      </p:sp>
    </p:spTree>
    <p:extLst>
      <p:ext uri="{BB962C8B-B14F-4D97-AF65-F5344CB8AC3E}">
        <p14:creationId xmlns:p14="http://schemas.microsoft.com/office/powerpoint/2010/main" val="3213528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2BC9F46-FC6B-4D92-A9F9-81C913901F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4061"/>
            <a:ext cx="10515600" cy="3829878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000" b="1" i="0" dirty="0">
              <a:solidFill>
                <a:srgbClr val="000000"/>
              </a:solidFill>
              <a:effectLst/>
              <a:latin typeface="Cavolini" panose="020B0502040204020203" pitchFamily="66" charset="0"/>
              <a:cs typeface="Cavolini" panose="020B0502040204020203" pitchFamily="66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000" b="0" i="0" u="none" strike="noStrike" baseline="0" dirty="0">
                <a:latin typeface="Cavolini" panose="020B0502040204020203" pitchFamily="66" charset="0"/>
                <a:cs typeface="Cavolini" panose="020B0502040204020203" pitchFamily="66" charset="0"/>
              </a:rPr>
              <a:t>         </a:t>
            </a:r>
            <a:r>
              <a:rPr lang="pt-BR" b="0" i="0" u="none" strike="noStrike" baseline="0" dirty="0">
                <a:latin typeface="Cavolini" panose="020B0502040204020203" pitchFamily="66" charset="0"/>
                <a:cs typeface="Cavolini" panose="020B0502040204020203" pitchFamily="66" charset="0"/>
              </a:rPr>
              <a:t>A partir da definição de saúde como </a:t>
            </a:r>
            <a:r>
              <a:rPr lang="pt-BR" b="1" i="0" u="none" strike="noStrike" baseline="0" dirty="0" err="1">
                <a:latin typeface="Cavolini" panose="020B0502040204020203" pitchFamily="66" charset="0"/>
                <a:cs typeface="Cavolini" panose="020B0502040204020203" pitchFamily="66" charset="0"/>
              </a:rPr>
              <a:t>bio</a:t>
            </a:r>
            <a:r>
              <a:rPr lang="pt-BR" b="1" i="0" u="none" strike="noStrike" baseline="0" dirty="0">
                <a:latin typeface="Cavolini" panose="020B0502040204020203" pitchFamily="66" charset="0"/>
                <a:cs typeface="Cavolini" panose="020B0502040204020203" pitchFamily="66" charset="0"/>
              </a:rPr>
              <a:t>-</a:t>
            </a:r>
            <a:r>
              <a:rPr lang="pt-BR" b="1" i="0" u="none" strike="noStrike" baseline="0" dirty="0" err="1">
                <a:latin typeface="Cavolini" panose="020B0502040204020203" pitchFamily="66" charset="0"/>
                <a:cs typeface="Cavolini" panose="020B0502040204020203" pitchFamily="66" charset="0"/>
              </a:rPr>
              <a:t>psico-social</a:t>
            </a:r>
            <a:r>
              <a:rPr lang="pt-BR" b="0" i="0" u="none" strike="noStrike" baseline="0" dirty="0">
                <a:latin typeface="Cavolini" panose="020B0502040204020203" pitchFamily="66" charset="0"/>
                <a:cs typeface="Cavolini" panose="020B0502040204020203" pitchFamily="66" charset="0"/>
              </a:rPr>
              <a:t> (integral), experimentada e inventada por sujeitos e condicionada por aspectos coletivos, devemos </a:t>
            </a:r>
            <a:r>
              <a:rPr lang="pt-BR" b="1" i="0" u="none" strike="noStrike" baseline="0" dirty="0">
                <a:latin typeface="Cavolini" panose="020B0502040204020203" pitchFamily="66" charset="0"/>
                <a:cs typeface="Cavolini" panose="020B0502040204020203" pitchFamily="66" charset="0"/>
              </a:rPr>
              <a:t>pensar as ações de promoção de saúde de uma maneira institucional.</a:t>
            </a:r>
            <a:endParaRPr lang="pt-BR" sz="2000" b="1" i="0" dirty="0">
              <a:solidFill>
                <a:srgbClr val="000000"/>
              </a:solidFill>
              <a:effectLst/>
              <a:latin typeface="Cavolini" panose="020B0502040204020203" pitchFamily="66" charset="0"/>
              <a:cs typeface="Cavolini" panose="020B0502040204020203" pitchFamily="66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000" b="1" i="0" dirty="0">
              <a:solidFill>
                <a:srgbClr val="000000"/>
              </a:solidFill>
              <a:effectLst/>
              <a:latin typeface="Cavolini" panose="020B0502040204020203" pitchFamily="66" charset="0"/>
              <a:cs typeface="Cavolini" panose="020B0502040204020203" pitchFamily="66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34691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14410</TotalTime>
  <Words>1144</Words>
  <Application>Microsoft Office PowerPoint</Application>
  <PresentationFormat>Widescreen</PresentationFormat>
  <Paragraphs>140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Cavolini</vt:lpstr>
      <vt:lpstr>Tema do Office</vt:lpstr>
      <vt:lpstr>PROJETO PROMOÇÃO DE SAÚDE 2021</vt:lpstr>
      <vt:lpstr>PARCERIAS</vt:lpstr>
      <vt:lpstr>APRESENTAÇÃO</vt:lpstr>
      <vt:lpstr>JUSTIFICATIVA</vt:lpstr>
      <vt:lpstr>Apresentação do PowerPoint</vt:lpstr>
      <vt:lpstr>Apresentação do PowerPoint</vt:lpstr>
      <vt:lpstr>Apresentação do PowerPoint</vt:lpstr>
      <vt:lpstr>FUNDAMENTAÇÃO</vt:lpstr>
      <vt:lpstr>Apresentação do PowerPoint</vt:lpstr>
      <vt:lpstr>Apresentação do PowerPoint</vt:lpstr>
      <vt:lpstr>Apresentação do PowerPoint</vt:lpstr>
      <vt:lpstr>METODOLOGIA</vt:lpstr>
      <vt:lpstr>AÇÕES PARA OS ALUNOS</vt:lpstr>
      <vt:lpstr>AÇÕES PARA OS ALUNOS</vt:lpstr>
      <vt:lpstr>AÇÕES PARA PAIS</vt:lpstr>
      <vt:lpstr>AÇÕES PARA OS TRABALHADORES</vt:lpstr>
      <vt:lpstr>AÇÕES TRANSVERSAIS</vt:lpstr>
      <vt:lpstr>  RECURSOS  </vt:lpstr>
      <vt:lpstr>CRONOGRAMA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PROJETO PROMOÇÃO DE SAÚDE 2021</dc:title>
  <dc:creator>Cláudia Müller</dc:creator>
  <cp:lastModifiedBy>Maria Inês</cp:lastModifiedBy>
  <cp:revision>129</cp:revision>
  <dcterms:created xsi:type="dcterms:W3CDTF">2021-04-08T11:22:32Z</dcterms:created>
  <dcterms:modified xsi:type="dcterms:W3CDTF">2021-09-08T11:23:41Z</dcterms:modified>
</cp:coreProperties>
</file>